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3"/>
  </p:notesMasterIdLst>
  <p:sldIdLst>
    <p:sldId id="540" r:id="rId2"/>
    <p:sldId id="582" r:id="rId3"/>
    <p:sldId id="556" r:id="rId4"/>
    <p:sldId id="594" r:id="rId5"/>
    <p:sldId id="580" r:id="rId6"/>
    <p:sldId id="563" r:id="rId7"/>
    <p:sldId id="584" r:id="rId8"/>
    <p:sldId id="585" r:id="rId9"/>
    <p:sldId id="598" r:id="rId10"/>
    <p:sldId id="586" r:id="rId11"/>
    <p:sldId id="601" r:id="rId12"/>
    <p:sldId id="587" r:id="rId13"/>
    <p:sldId id="600" r:id="rId14"/>
    <p:sldId id="590" r:id="rId15"/>
    <p:sldId id="591" r:id="rId16"/>
    <p:sldId id="592" r:id="rId17"/>
    <p:sldId id="593" r:id="rId18"/>
    <p:sldId id="596" r:id="rId19"/>
    <p:sldId id="597" r:id="rId20"/>
    <p:sldId id="602" r:id="rId21"/>
    <p:sldId id="60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37381F-F852-427D-8C7B-963F6E5E5FE5}">
          <p14:sldIdLst>
            <p14:sldId id="540"/>
            <p14:sldId id="582"/>
            <p14:sldId id="556"/>
            <p14:sldId id="594"/>
            <p14:sldId id="580"/>
            <p14:sldId id="563"/>
            <p14:sldId id="584"/>
            <p14:sldId id="585"/>
            <p14:sldId id="598"/>
            <p14:sldId id="586"/>
            <p14:sldId id="601"/>
            <p14:sldId id="587"/>
            <p14:sldId id="600"/>
            <p14:sldId id="590"/>
            <p14:sldId id="591"/>
            <p14:sldId id="592"/>
            <p14:sldId id="593"/>
          </p14:sldIdLst>
        </p14:section>
        <p14:section name="Backup" id="{627B141E-E3E8-4244-87B2-FC039279DA5F}">
          <p14:sldIdLst>
            <p14:sldId id="596"/>
            <p14:sldId id="597"/>
            <p14:sldId id="602"/>
            <p14:sldId id="6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3" autoAdjust="0"/>
    <p:restoredTop sz="86127" autoAdjust="0"/>
  </p:normalViewPr>
  <p:slideViewPr>
    <p:cSldViewPr snapToGrid="0" snapToObjects="1">
      <p:cViewPr varScale="1">
        <p:scale>
          <a:sx n="113" d="100"/>
          <a:sy n="113" d="100"/>
        </p:scale>
        <p:origin x="264" y="10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dashboard shows intrusions</a:t>
            </a:r>
          </a:p>
          <a:p>
            <a:r>
              <a:rPr lang="en-US" dirty="0" smtClean="0"/>
              <a:t>IDS shows intrusion characteristics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</a:t>
            </a:r>
            <a:r>
              <a:rPr lang="en-US" baseline="0" dirty="0" smtClean="0"/>
              <a:t> username of intruder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IDS sets</a:t>
            </a:r>
            <a:r>
              <a:rPr lang="en-GB" baseline="0" dirty="0" smtClean="0"/>
              <a:t> alarm metric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alert triggered in monitoring system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5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monitoring rule through policy</a:t>
            </a:r>
          </a:p>
          <a:p>
            <a:r>
              <a:rPr lang="en-US" dirty="0" smtClean="0"/>
              <a:t>green </a:t>
            </a:r>
            <a:r>
              <a:rPr lang="en-US" dirty="0" smtClean="0">
                <a:sym typeface="Wingdings" panose="05000000000000000000" pitchFamily="2" charset="2"/>
              </a:rPr>
              <a:t> red = intrusion alarm, trigger </a:t>
            </a:r>
            <a:r>
              <a:rPr lang="en-US" dirty="0" err="1" smtClean="0">
                <a:sym typeface="Wingdings" panose="05000000000000000000" pitchFamily="2" charset="2"/>
              </a:rPr>
              <a:t>reconifg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err="1" smtClean="0"/>
              <a:t>reconfig</a:t>
            </a:r>
            <a:r>
              <a:rPr lang="en-GB" dirty="0" smtClean="0"/>
              <a:t> through SP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then send data to quarantine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2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stops arriving in normal NS1</a:t>
            </a:r>
          </a:p>
          <a:p>
            <a:r>
              <a:rPr lang="en-US" dirty="0" smtClean="0"/>
              <a:t>starts arriving in quarantine NS1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isolated</a:t>
            </a:r>
            <a:r>
              <a:rPr lang="en-US" baseline="0" dirty="0" smtClean="0">
                <a:sym typeface="Wingdings" panose="05000000000000000000" pitchFamily="2" charset="2"/>
              </a:rPr>
              <a:t> 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3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9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Start: NS2 (IDS, MDC) </a:t>
            </a:r>
            <a:r>
              <a:rPr lang="en-GB" baseline="0" dirty="0" smtClean="0">
                <a:sym typeface="Wingdings" panose="05000000000000000000" pitchFamily="2" charset="2"/>
              </a:rPr>
              <a:t> NS1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71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Innovative features: Programmability &amp; flexibility of FSM/SSM, Run-time actions via policies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772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55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UC1: saw how easy it</a:t>
            </a:r>
            <a:r>
              <a:rPr lang="en-US" baseline="0" dirty="0" smtClean="0">
                <a:sym typeface="Wingdings" panose="05000000000000000000" pitchFamily="2" charset="2"/>
              </a:rPr>
              <a:t> is to setup new manufacturing machines, connect them, collect their data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UC2: Machines are running &amp; data being collected  make sure it stays that way (stable)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Ex: Attacker wants to intrude (access/modify data)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Normal production: Machine </a:t>
            </a:r>
            <a:r>
              <a:rPr lang="en-US" dirty="0" smtClean="0">
                <a:sym typeface="Wingdings" panose="05000000000000000000" pitchFamily="2" charset="2"/>
              </a:rPr>
              <a:t> NS2  NS1 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Intrusion: Ensure no malicious data is sent to NS1 and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But also don’t throw</a:t>
            </a:r>
            <a:r>
              <a:rPr lang="en-US" baseline="0" dirty="0" smtClean="0"/>
              <a:t> data away </a:t>
            </a:r>
            <a:r>
              <a:rPr lang="en-US" baseline="0" dirty="0" smtClean="0">
                <a:sym typeface="Wingdings" panose="05000000000000000000" pitchFamily="2" charset="2"/>
              </a:rPr>
              <a:t> analyze, debug, maybe merge later</a:t>
            </a:r>
            <a:br>
              <a:rPr lang="en-US" baseline="0" dirty="0" smtClean="0">
                <a:sym typeface="Wingdings" panose="05000000000000000000" pitchFamily="2" charset="2"/>
              </a:rPr>
            </a:br>
            <a:r>
              <a:rPr lang="en-US" baseline="0" dirty="0" smtClean="0">
                <a:sym typeface="Wingdings" panose="05000000000000000000" pitchFamily="2" charset="2"/>
              </a:rPr>
              <a:t> Quarantine NS1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 data isolated  threat contained  data still available for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3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Innovative features: Programmability &amp; flexibility of FSM/SSM, Run-time actions via policies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86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normal: data arrives in normal NS1</a:t>
            </a:r>
            <a:r>
              <a:rPr lang="en-US" baseline="0" dirty="0" smtClean="0"/>
              <a:t> (left)</a:t>
            </a:r>
          </a:p>
          <a:p>
            <a:r>
              <a:rPr lang="en-US" baseline="0" dirty="0" smtClean="0"/>
              <a:t>not quarantine (right)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attacker already in factory</a:t>
            </a:r>
            <a:r>
              <a:rPr lang="en-US" baseline="0" dirty="0" smtClean="0"/>
              <a:t> network and IP of NS2</a:t>
            </a:r>
          </a:p>
          <a:p>
            <a:r>
              <a:rPr lang="en-US" baseline="0" dirty="0" smtClean="0"/>
              <a:t>open ports </a:t>
            </a:r>
            <a:r>
              <a:rPr lang="en-US" baseline="0" dirty="0" smtClean="0">
                <a:sym typeface="Wingdings" panose="05000000000000000000" pitchFamily="2" charset="2"/>
              </a:rPr>
              <a:t> Samba  connect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4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intrusion</a:t>
            </a:r>
            <a:r>
              <a:rPr lang="en-GB" baseline="0" dirty="0" smtClean="0"/>
              <a:t> </a:t>
            </a:r>
            <a:r>
              <a:rPr lang="en-GB" baseline="0" dirty="0" smtClean="0">
                <a:sym typeface="Wingdings" panose="05000000000000000000" pitchFamily="2" charset="2"/>
              </a:rPr>
              <a:t> detected by IDS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71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icons8.com/icons/set/checkma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4953000"/>
            <a:ext cx="12126790" cy="131807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Smart Manufacturing Pilot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Use Case 2: Threat Detection &amp; Isolation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3-intrusion-dete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Detection by IDS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4-ale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Alert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5-reconfig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7577.3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Intruded Machine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80387" y="1886993"/>
            <a:ext cx="6765222" cy="3303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Threat detected &amp; contained!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46" y="3896379"/>
            <a:ext cx="989887" cy="9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8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Factory staff notices anomaly </a:t>
            </a:r>
            <a:r>
              <a:rPr lang="en-US" dirty="0" smtClean="0">
                <a:sym typeface="Wingdings" panose="05000000000000000000" pitchFamily="2" charset="2"/>
              </a:rPr>
              <a:t> Trigger isolation through FMP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Later: Deisolation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Isolation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610800" y="2349725"/>
            <a:ext cx="10418687" cy="4212822"/>
            <a:chOff x="610800" y="2095958"/>
            <a:chExt cx="10702638" cy="44665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834788" y="3781397"/>
              <a:ext cx="2121986" cy="2162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120689" y="3781397"/>
              <a:ext cx="2121986" cy="2162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A237F7-596B-8C48-A555-623CDDAB1784}"/>
                </a:ext>
              </a:extLst>
            </p:cNvPr>
            <p:cNvSpPr/>
            <p:nvPr/>
          </p:nvSpPr>
          <p:spPr>
            <a:xfrm>
              <a:off x="8143124" y="2366671"/>
              <a:ext cx="1553950" cy="711314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FMP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409604-D6B2-1A4F-8530-013BEAC93414}"/>
                </a:ext>
              </a:extLst>
            </p:cNvPr>
            <p:cNvSpPr/>
            <p:nvPr/>
          </p:nvSpPr>
          <p:spPr>
            <a:xfrm>
              <a:off x="4417616" y="2358383"/>
              <a:ext cx="1553950" cy="711315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SMP-CC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975181" y="4878347"/>
              <a:ext cx="1826135" cy="9868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255308" y="4878347"/>
              <a:ext cx="1844923" cy="9978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082131" y="4854184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475537" y="4854183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62C7D56A-53FB-0F45-8FF4-A1D091A2F79B}"/>
                </a:ext>
              </a:extLst>
            </p:cNvPr>
            <p:cNvSpPr/>
            <p:nvPr/>
          </p:nvSpPr>
          <p:spPr>
            <a:xfrm>
              <a:off x="10519112" y="2349725"/>
              <a:ext cx="519610" cy="529287"/>
            </a:xfrm>
            <a:prstGeom prst="smileyFac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617729" y="3594321"/>
              <a:ext cx="10695709" cy="249184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F492BF-E896-9444-BA4B-D9625159E199}"/>
                </a:ext>
              </a:extLst>
            </p:cNvPr>
            <p:cNvSpPr/>
            <p:nvPr/>
          </p:nvSpPr>
          <p:spPr>
            <a:xfrm>
              <a:off x="610800" y="2147287"/>
              <a:ext cx="10695709" cy="10129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18A9A-A538-AA4C-BA71-10B098276BFC}"/>
                </a:ext>
              </a:extLst>
            </p:cNvPr>
            <p:cNvSpPr txBox="1"/>
            <p:nvPr/>
          </p:nvSpPr>
          <p:spPr>
            <a:xfrm>
              <a:off x="10519112" y="2858601"/>
              <a:ext cx="5179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Staff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02897D-1F84-9C4E-AB26-46637DFC217C}"/>
                </a:ext>
              </a:extLst>
            </p:cNvPr>
            <p:cNvGrpSpPr/>
            <p:nvPr/>
          </p:nvGrpSpPr>
          <p:grpSpPr>
            <a:xfrm>
              <a:off x="9686683" y="2095958"/>
              <a:ext cx="902967" cy="618545"/>
              <a:chOff x="9789389" y="372902"/>
              <a:chExt cx="902967" cy="618545"/>
            </a:xfrm>
          </p:grpSpPr>
          <p:cxnSp>
            <p:nvCxnSpPr>
              <p:cNvPr id="32" name="Straight Arrow Connector 49" descr="dsasaa">
                <a:extLst>
                  <a:ext uri="{FF2B5EF4-FFF2-40B4-BE49-F238E27FC236}">
                    <a16:creationId xmlns:a16="http://schemas.microsoft.com/office/drawing/2014/main" id="{4D95CE9A-2DBE-644E-AD7C-B5443E399D15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9389" y="991447"/>
                <a:ext cx="565829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6972D-1845-364B-BD27-43191C6312F4}"/>
                  </a:ext>
                </a:extLst>
              </p:cNvPr>
              <p:cNvSpPr txBox="1"/>
              <p:nvPr/>
            </p:nvSpPr>
            <p:spPr>
              <a:xfrm>
                <a:off x="9855268" y="372902"/>
                <a:ext cx="837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Manual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74C5-2621-7747-8D82-9B65A715524F}"/>
                </a:ext>
              </a:extLst>
            </p:cNvPr>
            <p:cNvGrpSpPr/>
            <p:nvPr/>
          </p:nvGrpSpPr>
          <p:grpSpPr>
            <a:xfrm>
              <a:off x="5971567" y="2358382"/>
              <a:ext cx="2171557" cy="363946"/>
              <a:chOff x="5944657" y="2307410"/>
              <a:chExt cx="2171557" cy="363946"/>
            </a:xfrm>
          </p:grpSpPr>
          <p:cxnSp>
            <p:nvCxnSpPr>
              <p:cNvPr id="38" name="Straight Arrow Connector 49" descr="dsasaa">
                <a:extLst>
                  <a:ext uri="{FF2B5EF4-FFF2-40B4-BE49-F238E27FC236}">
                    <a16:creationId xmlns:a16="http://schemas.microsoft.com/office/drawing/2014/main" id="{062A8C6F-E319-CC47-9E11-DE1CA57C29ED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  <a:stCxn id="4" idx="1"/>
                <a:endCxn id="5" idx="3"/>
              </p:cNvCxnSpPr>
              <p:nvPr/>
            </p:nvCxnSpPr>
            <p:spPr>
              <a:xfrm flipH="1" flipV="1">
                <a:off x="5944657" y="2663067"/>
                <a:ext cx="2171557" cy="828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EE6B06-0B22-3443-95D4-7F54BE4244F0}"/>
                  </a:ext>
                </a:extLst>
              </p:cNvPr>
              <p:cNvSpPr txBox="1"/>
              <p:nvPr/>
            </p:nvSpPr>
            <p:spPr>
              <a:xfrm>
                <a:off x="6258837" y="2307410"/>
                <a:ext cx="14463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Trigger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904A40-C63D-AF4B-B87A-9034D520410E}"/>
                </a:ext>
              </a:extLst>
            </p:cNvPr>
            <p:cNvGrpSpPr/>
            <p:nvPr/>
          </p:nvGrpSpPr>
          <p:grpSpPr>
            <a:xfrm>
              <a:off x="5176581" y="3069697"/>
              <a:ext cx="814517" cy="711700"/>
              <a:chOff x="5279287" y="1346641"/>
              <a:chExt cx="814517" cy="711700"/>
            </a:xfrm>
          </p:grpSpPr>
          <p:cxnSp>
            <p:nvCxnSpPr>
              <p:cNvPr id="41" name="Straight Arrow Connector 49" descr="dsasaa">
                <a:extLst>
                  <a:ext uri="{FF2B5EF4-FFF2-40B4-BE49-F238E27FC236}">
                    <a16:creationId xmlns:a16="http://schemas.microsoft.com/office/drawing/2014/main" id="{396D136D-CE87-2248-8F4A-36D59FFDADEE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  <a:stCxn id="5" idx="2"/>
                <a:endCxn id="9" idx="0"/>
              </p:cNvCxnSpPr>
              <p:nvPr/>
            </p:nvCxnSpPr>
            <p:spPr>
              <a:xfrm flipH="1">
                <a:off x="5284388" y="1346641"/>
                <a:ext cx="12910" cy="71170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CFF0B1-B2CE-A24B-A0C1-42FFDB602D75}"/>
                  </a:ext>
                </a:extLst>
              </p:cNvPr>
              <p:cNvSpPr txBox="1"/>
              <p:nvPr/>
            </p:nvSpPr>
            <p:spPr>
              <a:xfrm>
                <a:off x="5279287" y="1405476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BB5943-F8A0-EB4A-8C0F-806D31DC7CDE}"/>
                </a:ext>
              </a:extLst>
            </p:cNvPr>
            <p:cNvGrpSpPr/>
            <p:nvPr/>
          </p:nvGrpSpPr>
          <p:grpSpPr>
            <a:xfrm>
              <a:off x="2964599" y="4878349"/>
              <a:ext cx="1163914" cy="270826"/>
              <a:chOff x="2968945" y="3166725"/>
              <a:chExt cx="1163914" cy="830997"/>
            </a:xfrm>
          </p:grpSpPr>
          <p:cxnSp>
            <p:nvCxnSpPr>
              <p:cNvPr id="50" name="Straight Arrow Connector 49" descr="dsasaa">
                <a:extLst>
                  <a:ext uri="{FF2B5EF4-FFF2-40B4-BE49-F238E27FC236}">
                    <a16:creationId xmlns:a16="http://schemas.microsoft.com/office/drawing/2014/main" id="{63B357F9-9885-9343-8C7B-59FB663B9013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945" y="3211590"/>
                <a:ext cx="116391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FC575B-28A1-F346-B815-A731DC0CF494}"/>
                  </a:ext>
                </a:extLst>
              </p:cNvPr>
              <p:cNvSpPr txBox="1"/>
              <p:nvPr/>
            </p:nvSpPr>
            <p:spPr>
              <a:xfrm>
                <a:off x="3217029" y="3166725"/>
                <a:ext cx="9158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814506" y="5932804"/>
              <a:ext cx="814518" cy="629743"/>
              <a:chOff x="2113068" y="2916747"/>
              <a:chExt cx="814518" cy="871993"/>
            </a:xfrm>
          </p:grpSpPr>
          <p:cxnSp>
            <p:nvCxnSpPr>
              <p:cNvPr id="67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882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113068" y="3127577"/>
                <a:ext cx="814518" cy="46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 smtClean="0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 smtClean="0">
                    <a:solidFill>
                      <a:srgbClr val="C00000"/>
                    </a:solidFill>
                  </a:rPr>
                  <a:t>.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Manual-sho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(De-)Isolation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5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Real-time monitoring of production machines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Automatic intrusion detection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Automatic reconfiguration and machine isolation</a:t>
            </a:r>
          </a:p>
          <a:p>
            <a:pPr>
              <a:lnSpc>
                <a:spcPct val="150000"/>
              </a:lnSpc>
            </a:pPr>
            <a:r>
              <a:rPr lang="en-US" dirty="0"/>
              <a:t>Alternative: Manual isolation &amp; </a:t>
            </a:r>
            <a:r>
              <a:rPr lang="en-US" dirty="0" err="1" smtClean="0"/>
              <a:t>deisolation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Enabled by 5GTANGO service platform advanced </a:t>
            </a:r>
            <a:r>
              <a:rPr lang="en-US" dirty="0" smtClean="0"/>
              <a:t>features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ym typeface="Wingdings" panose="05000000000000000000" pitchFamily="2" charset="2"/>
              </a:rPr>
              <a:t> Uninterrupted &amp; secure production  Reduced risk &amp; costs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7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SLM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tx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Situation: Machines running &amp; collecting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 of use case 2:</a:t>
            </a:r>
          </a:p>
          <a:p>
            <a:pPr lvl="1"/>
            <a:r>
              <a:rPr lang="en-US" dirty="0" smtClean="0"/>
              <a:t>Monitor machines in production</a:t>
            </a:r>
          </a:p>
          <a:p>
            <a:pPr lvl="1"/>
            <a:r>
              <a:rPr lang="en-US" dirty="0" smtClean="0"/>
              <a:t>Automatically detect problems </a:t>
            </a:r>
            <a:r>
              <a:rPr lang="en-US" dirty="0" smtClean="0">
                <a:sym typeface="Wingdings" panose="05000000000000000000" pitchFamily="2" charset="2"/>
              </a:rPr>
              <a:t> Here: Detect intrusion</a:t>
            </a:r>
            <a:endParaRPr lang="en-US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Automatically resolve problems  Here: Isolate intruded machine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Challenges: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Real-time monitoring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Cloud-native intrusion detection system (IDS)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Flexible reconfiguration of services and CNFs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Automation of threat detection &amp; isolation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Threat Detection &amp; Isolation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Factory staff notices anomaly </a:t>
            </a:r>
            <a:r>
              <a:rPr lang="en-US" dirty="0" smtClean="0">
                <a:sym typeface="Wingdings" panose="05000000000000000000" pitchFamily="2" charset="2"/>
              </a:rPr>
              <a:t> Trigger isolation through FMP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Later: Deisolation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Isolation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610800" y="2349725"/>
            <a:ext cx="10418687" cy="4212822"/>
            <a:chOff x="610800" y="2095958"/>
            <a:chExt cx="10702638" cy="44665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A237F7-596B-8C48-A555-623CDDAB1784}"/>
                </a:ext>
              </a:extLst>
            </p:cNvPr>
            <p:cNvSpPr/>
            <p:nvPr/>
          </p:nvSpPr>
          <p:spPr>
            <a:xfrm>
              <a:off x="8143124" y="2366671"/>
              <a:ext cx="1553950" cy="711314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FMP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409604-D6B2-1A4F-8530-013BEAC93414}"/>
                </a:ext>
              </a:extLst>
            </p:cNvPr>
            <p:cNvSpPr/>
            <p:nvPr/>
          </p:nvSpPr>
          <p:spPr>
            <a:xfrm>
              <a:off x="4404706" y="2366671"/>
              <a:ext cx="1553950" cy="711315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SMP-CC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076053" y="3949978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61956" y="3949978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834788" y="5488791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120689" y="5488791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082131" y="4854184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475537" y="4854183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62C7D56A-53FB-0F45-8FF4-A1D091A2F79B}"/>
                </a:ext>
              </a:extLst>
            </p:cNvPr>
            <p:cNvSpPr/>
            <p:nvPr/>
          </p:nvSpPr>
          <p:spPr>
            <a:xfrm>
              <a:off x="10519112" y="2349725"/>
              <a:ext cx="519610" cy="529287"/>
            </a:xfrm>
            <a:prstGeom prst="smileyFac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617729" y="3594321"/>
              <a:ext cx="10695709" cy="249184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F492BF-E896-9444-BA4B-D9625159E199}"/>
                </a:ext>
              </a:extLst>
            </p:cNvPr>
            <p:cNvSpPr/>
            <p:nvPr/>
          </p:nvSpPr>
          <p:spPr>
            <a:xfrm>
              <a:off x="610800" y="2147287"/>
              <a:ext cx="10695709" cy="10129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18A9A-A538-AA4C-BA71-10B098276BFC}"/>
                </a:ext>
              </a:extLst>
            </p:cNvPr>
            <p:cNvSpPr txBox="1"/>
            <p:nvPr/>
          </p:nvSpPr>
          <p:spPr>
            <a:xfrm>
              <a:off x="10519112" y="2858601"/>
              <a:ext cx="5179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Staff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02897D-1F84-9C4E-AB26-46637DFC217C}"/>
                </a:ext>
              </a:extLst>
            </p:cNvPr>
            <p:cNvGrpSpPr/>
            <p:nvPr/>
          </p:nvGrpSpPr>
          <p:grpSpPr>
            <a:xfrm>
              <a:off x="9686683" y="2095958"/>
              <a:ext cx="902967" cy="618545"/>
              <a:chOff x="9789389" y="372902"/>
              <a:chExt cx="902967" cy="618545"/>
            </a:xfrm>
          </p:grpSpPr>
          <p:cxnSp>
            <p:nvCxnSpPr>
              <p:cNvPr id="32" name="Straight Arrow Connector 49" descr="dsasaa">
                <a:extLst>
                  <a:ext uri="{FF2B5EF4-FFF2-40B4-BE49-F238E27FC236}">
                    <a16:creationId xmlns:a16="http://schemas.microsoft.com/office/drawing/2014/main" id="{4D95CE9A-2DBE-644E-AD7C-B5443E399D15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9389" y="991447"/>
                <a:ext cx="565829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6972D-1845-364B-BD27-43191C6312F4}"/>
                  </a:ext>
                </a:extLst>
              </p:cNvPr>
              <p:cNvSpPr txBox="1"/>
              <p:nvPr/>
            </p:nvSpPr>
            <p:spPr>
              <a:xfrm>
                <a:off x="9855268" y="372902"/>
                <a:ext cx="837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Manual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E4C3BC6-D9C5-144A-A37C-95F6B9569464}"/>
                </a:ext>
              </a:extLst>
            </p:cNvPr>
            <p:cNvGrpSpPr/>
            <p:nvPr/>
          </p:nvGrpSpPr>
          <p:grpSpPr>
            <a:xfrm>
              <a:off x="5991760" y="4136676"/>
              <a:ext cx="1262379" cy="1447126"/>
              <a:chOff x="6094466" y="2413620"/>
              <a:chExt cx="1262379" cy="1447126"/>
            </a:xfrm>
          </p:grpSpPr>
          <p:cxnSp>
            <p:nvCxnSpPr>
              <p:cNvPr id="35" name="Straight Arrow Connector 49" descr="dsasaa">
                <a:extLst>
                  <a:ext uri="{FF2B5EF4-FFF2-40B4-BE49-F238E27FC236}">
                    <a16:creationId xmlns:a16="http://schemas.microsoft.com/office/drawing/2014/main" id="{6962244B-FB03-2B43-A4B2-CC7D861E53BC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466" y="2449835"/>
                <a:ext cx="241268" cy="1410911"/>
              </a:xfrm>
              <a:prstGeom prst="bentConnector3">
                <a:avLst>
                  <a:gd name="adj1" fmla="val 194749"/>
                </a:avLst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203470-076A-4349-AFE8-232AA1488947}"/>
                  </a:ext>
                </a:extLst>
              </p:cNvPr>
              <p:cNvSpPr txBox="1"/>
              <p:nvPr/>
            </p:nvSpPr>
            <p:spPr>
              <a:xfrm>
                <a:off x="6542328" y="2413620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74C5-2621-7747-8D82-9B65A715524F}"/>
                </a:ext>
              </a:extLst>
            </p:cNvPr>
            <p:cNvGrpSpPr/>
            <p:nvPr/>
          </p:nvGrpSpPr>
          <p:grpSpPr>
            <a:xfrm>
              <a:off x="5985566" y="2358382"/>
              <a:ext cx="2184468" cy="414919"/>
              <a:chOff x="5958656" y="2307410"/>
              <a:chExt cx="2184468" cy="414919"/>
            </a:xfrm>
          </p:grpSpPr>
          <p:cxnSp>
            <p:nvCxnSpPr>
              <p:cNvPr id="38" name="Straight Arrow Connector 49" descr="dsasaa">
                <a:extLst>
                  <a:ext uri="{FF2B5EF4-FFF2-40B4-BE49-F238E27FC236}">
                    <a16:creationId xmlns:a16="http://schemas.microsoft.com/office/drawing/2014/main" id="{062A8C6F-E319-CC47-9E11-DE1CA57C29ED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  <a:stCxn id="4" idx="1"/>
                <a:endCxn id="5" idx="3"/>
              </p:cNvCxnSpPr>
              <p:nvPr/>
            </p:nvCxnSpPr>
            <p:spPr>
              <a:xfrm flipH="1">
                <a:off x="5958656" y="2722328"/>
                <a:ext cx="2184468" cy="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EE6B06-0B22-3443-95D4-7F54BE4244F0}"/>
                  </a:ext>
                </a:extLst>
              </p:cNvPr>
              <p:cNvSpPr txBox="1"/>
              <p:nvPr/>
            </p:nvSpPr>
            <p:spPr>
              <a:xfrm>
                <a:off x="6258837" y="2307410"/>
                <a:ext cx="14463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Trigger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904A40-C63D-AF4B-B87A-9034D520410E}"/>
                </a:ext>
              </a:extLst>
            </p:cNvPr>
            <p:cNvGrpSpPr/>
            <p:nvPr/>
          </p:nvGrpSpPr>
          <p:grpSpPr>
            <a:xfrm>
              <a:off x="5116541" y="3077985"/>
              <a:ext cx="814517" cy="871993"/>
              <a:chOff x="5219247" y="1354929"/>
              <a:chExt cx="814517" cy="871993"/>
            </a:xfrm>
          </p:grpSpPr>
          <p:cxnSp>
            <p:nvCxnSpPr>
              <p:cNvPr id="41" name="Straight Arrow Connector 49" descr="dsasaa">
                <a:extLst>
                  <a:ext uri="{FF2B5EF4-FFF2-40B4-BE49-F238E27FC236}">
                    <a16:creationId xmlns:a16="http://schemas.microsoft.com/office/drawing/2014/main" id="{396D136D-CE87-2248-8F4A-36D59FFDADEE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232" y="1354929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CFF0B1-B2CE-A24B-A0C1-42FFDB602D75}"/>
                  </a:ext>
                </a:extLst>
              </p:cNvPr>
              <p:cNvSpPr txBox="1"/>
              <p:nvPr/>
            </p:nvSpPr>
            <p:spPr>
              <a:xfrm>
                <a:off x="5219247" y="1425093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A998A92-AEEC-4646-9A0C-73C813239C11}"/>
                </a:ext>
              </a:extLst>
            </p:cNvPr>
            <p:cNvGrpSpPr/>
            <p:nvPr/>
          </p:nvGrpSpPr>
          <p:grpSpPr>
            <a:xfrm>
              <a:off x="5304685" y="4636313"/>
              <a:ext cx="915830" cy="871993"/>
              <a:chOff x="5407391" y="2913257"/>
              <a:chExt cx="915830" cy="871993"/>
            </a:xfrm>
          </p:grpSpPr>
          <p:cxnSp>
            <p:nvCxnSpPr>
              <p:cNvPr id="47" name="Straight Arrow Connector 49" descr="dsasaa">
                <a:extLst>
                  <a:ext uri="{FF2B5EF4-FFF2-40B4-BE49-F238E27FC236}">
                    <a16:creationId xmlns:a16="http://schemas.microsoft.com/office/drawing/2014/main" id="{838C4338-C197-EC46-AFEE-96A7621FF6E1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127" y="291325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9D9E9D-8364-5D49-B0CC-41A6965DC853}"/>
                  </a:ext>
                </a:extLst>
              </p:cNvPr>
              <p:cNvSpPr txBox="1"/>
              <p:nvPr/>
            </p:nvSpPr>
            <p:spPr>
              <a:xfrm>
                <a:off x="5407391" y="2934736"/>
                <a:ext cx="9158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 smtClean="0">
                    <a:solidFill>
                      <a:srgbClr val="C00000"/>
                    </a:solidFill>
                  </a:rPr>
                  <a:t>Trigger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BB5943-F8A0-EB4A-8C0F-806D31DC7CDE}"/>
                </a:ext>
              </a:extLst>
            </p:cNvPr>
            <p:cNvGrpSpPr/>
            <p:nvPr/>
          </p:nvGrpSpPr>
          <p:grpSpPr>
            <a:xfrm>
              <a:off x="2952428" y="4878346"/>
              <a:ext cx="1176085" cy="830998"/>
              <a:chOff x="2956774" y="3166725"/>
              <a:chExt cx="1176085" cy="2549824"/>
            </a:xfrm>
          </p:grpSpPr>
          <p:cxnSp>
            <p:nvCxnSpPr>
              <p:cNvPr id="50" name="Straight Arrow Connector 49" descr="dsasaa">
                <a:extLst>
                  <a:ext uri="{FF2B5EF4-FFF2-40B4-BE49-F238E27FC236}">
                    <a16:creationId xmlns:a16="http://schemas.microsoft.com/office/drawing/2014/main" id="{63B357F9-9885-9343-8C7B-59FB663B9013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  <a:stCxn id="9" idx="1"/>
                <a:endCxn id="8" idx="3"/>
              </p:cNvCxnSpPr>
              <p:nvPr/>
            </p:nvCxnSpPr>
            <p:spPr>
              <a:xfrm flipH="1">
                <a:off x="2956774" y="5716546"/>
                <a:ext cx="1163915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FC575B-28A1-F346-B815-A731DC0CF494}"/>
                  </a:ext>
                </a:extLst>
              </p:cNvPr>
              <p:cNvSpPr txBox="1"/>
              <p:nvPr/>
            </p:nvSpPr>
            <p:spPr>
              <a:xfrm>
                <a:off x="3217029" y="3166725"/>
                <a:ext cx="9158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ED88303-56AB-F24B-AEB0-3F60E94C52EA}"/>
                </a:ext>
              </a:extLst>
            </p:cNvPr>
            <p:cNvGrpSpPr/>
            <p:nvPr/>
          </p:nvGrpSpPr>
          <p:grpSpPr>
            <a:xfrm>
              <a:off x="1021725" y="4628006"/>
              <a:ext cx="814517" cy="871991"/>
              <a:chOff x="1124431" y="2904950"/>
              <a:chExt cx="814517" cy="871991"/>
            </a:xfrm>
          </p:grpSpPr>
          <p:cxnSp>
            <p:nvCxnSpPr>
              <p:cNvPr id="53" name="Straight Arrow Connector 49" descr="dsasaa">
                <a:extLst>
                  <a:ext uri="{FF2B5EF4-FFF2-40B4-BE49-F238E27FC236}">
                    <a16:creationId xmlns:a16="http://schemas.microsoft.com/office/drawing/2014/main" id="{F7848A9F-4799-124C-B9B7-F000C508DBC0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7589" y="2904950"/>
                <a:ext cx="1" cy="87199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461CB6F-2865-124B-BC52-7B742ADF9D9B}"/>
                  </a:ext>
                </a:extLst>
              </p:cNvPr>
              <p:cNvSpPr txBox="1"/>
              <p:nvPr/>
            </p:nvSpPr>
            <p:spPr>
              <a:xfrm>
                <a:off x="1124431" y="3077986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990739" y="4639803"/>
              <a:ext cx="814517" cy="871993"/>
              <a:chOff x="2093445" y="2916747"/>
              <a:chExt cx="814517" cy="871993"/>
            </a:xfrm>
          </p:grpSpPr>
          <p:cxnSp>
            <p:nvCxnSpPr>
              <p:cNvPr id="56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469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093445" y="2922016"/>
                <a:ext cx="8145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Task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794907" y="5932804"/>
              <a:ext cx="834117" cy="629743"/>
              <a:chOff x="2093469" y="2916747"/>
              <a:chExt cx="834117" cy="871993"/>
            </a:xfrm>
          </p:grpSpPr>
          <p:cxnSp>
            <p:nvCxnSpPr>
              <p:cNvPr id="67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469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113068" y="3127577"/>
                <a:ext cx="814518" cy="46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 smtClean="0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 smtClean="0">
                    <a:solidFill>
                      <a:srgbClr val="C00000"/>
                    </a:solidFill>
                  </a:rPr>
                  <a:t>.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Checkmark icon by </a:t>
            </a:r>
            <a:r>
              <a:rPr lang="en-US" dirty="0" smtClean="0">
                <a:hlinkClick r:id="rId2"/>
              </a:rPr>
              <a:t>Icons8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3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477318"/>
            <a:ext cx="3864115" cy="49752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53535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56382" y="1476851"/>
            <a:ext cx="5597418" cy="4975692"/>
          </a:xfrm>
        </p:spPr>
        <p:txBody>
          <a:bodyPr/>
          <a:lstStyle/>
          <a:p>
            <a:r>
              <a:rPr lang="en-US" dirty="0"/>
              <a:t>New in use case 2:</a:t>
            </a:r>
          </a:p>
          <a:p>
            <a:pPr lvl="1"/>
            <a:r>
              <a:rPr lang="en-US" dirty="0"/>
              <a:t>Intrusion Detection System (IDS)</a:t>
            </a:r>
          </a:p>
          <a:p>
            <a:pPr lvl="1"/>
            <a:r>
              <a:rPr lang="en-US" dirty="0" smtClean="0"/>
              <a:t>Quarantine NS1</a:t>
            </a:r>
          </a:p>
          <a:p>
            <a:r>
              <a:rPr lang="en-US" dirty="0" smtClean="0"/>
              <a:t>Normal production:</a:t>
            </a:r>
          </a:p>
          <a:p>
            <a:pPr lvl="1"/>
            <a:r>
              <a:rPr lang="en-US" dirty="0" smtClean="0"/>
              <a:t>Data arrives in production NS1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476851"/>
            <a:ext cx="3864478" cy="49756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53535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56382" y="1476851"/>
            <a:ext cx="5597418" cy="4975692"/>
          </a:xfrm>
        </p:spPr>
        <p:txBody>
          <a:bodyPr/>
          <a:lstStyle/>
          <a:p>
            <a:r>
              <a:rPr lang="en-US" dirty="0" smtClean="0"/>
              <a:t>New in use case 2:</a:t>
            </a:r>
          </a:p>
          <a:p>
            <a:pPr lvl="1"/>
            <a:r>
              <a:rPr lang="en-US" dirty="0" smtClean="0"/>
              <a:t>Intrusion Detection System (IDS)</a:t>
            </a:r>
          </a:p>
          <a:p>
            <a:pPr lvl="1"/>
            <a:r>
              <a:rPr lang="en-US" dirty="0" smtClean="0"/>
              <a:t>Quarantine NS1</a:t>
            </a:r>
          </a:p>
          <a:p>
            <a:r>
              <a:rPr lang="en-US" dirty="0" smtClean="0"/>
              <a:t>Normal production:</a:t>
            </a:r>
          </a:p>
          <a:p>
            <a:pPr lvl="1"/>
            <a:r>
              <a:rPr lang="en-US" dirty="0" smtClean="0"/>
              <a:t>Data arrives in production NS1</a:t>
            </a:r>
            <a:endParaRPr lang="en-US" dirty="0"/>
          </a:p>
          <a:p>
            <a:r>
              <a:rPr lang="en-US" dirty="0" smtClean="0"/>
              <a:t>Intrusion:</a:t>
            </a:r>
          </a:p>
          <a:p>
            <a:pPr lvl="1"/>
            <a:r>
              <a:rPr lang="en-US" dirty="0" smtClean="0"/>
              <a:t>Intrusion detected by IDS</a:t>
            </a:r>
          </a:p>
          <a:p>
            <a:pPr lvl="1"/>
            <a:r>
              <a:rPr lang="en-US" dirty="0" smtClean="0"/>
              <a:t>NS2 reconfigured</a:t>
            </a:r>
          </a:p>
          <a:p>
            <a:pPr lvl="1"/>
            <a:r>
              <a:rPr lang="en-US" dirty="0" smtClean="0"/>
              <a:t>Data arrives in quarantine NS1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Threat detected &amp; contained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3" y="5732932"/>
            <a:ext cx="516467" cy="5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95" y="6333667"/>
            <a:ext cx="516467" cy="5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Starting point: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Normal &amp; Quarantine NS1 running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NS2 running and machine connected, sending data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Intrusion attempt by attacker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IDS notices intrusion and triggers alert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NS2 is reconfigured to send data into quarantine NS1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>
                <a:sym typeface="Wingdings" panose="05000000000000000000" pitchFamily="2" charset="2"/>
              </a:rPr>
              <a:t> Threat detected &amp; isolated!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97" y="5609694"/>
            <a:ext cx="516467" cy="5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1-starting-poin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2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4871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Machines in Production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2529" y="5452212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Normal NS1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4143" y="5452211"/>
            <a:ext cx="2161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Quarantine NS1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2-intru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Attempt by Attacker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8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1267</Words>
  <Application>Microsoft Office PowerPoint</Application>
  <PresentationFormat>Widescreen</PresentationFormat>
  <Paragraphs>360</Paragraphs>
  <Slides>21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Smart Manufacturing Pilot Use Case 2: Threat Detection &amp; Isolation</vt:lpstr>
      <vt:lpstr>Use Case 2: Threat Detection &amp; Isolation</vt:lpstr>
      <vt:lpstr>High-Level Architecture</vt:lpstr>
      <vt:lpstr>High-Level Architecture</vt:lpstr>
      <vt:lpstr>Details: Intrusion Detection &amp; Reconfiguration</vt:lpstr>
      <vt:lpstr>Demo Steps</vt:lpstr>
      <vt:lpstr>Starting point: Machines in Production</vt:lpstr>
      <vt:lpstr>Intrusion Attempt by Attacker</vt:lpstr>
      <vt:lpstr>Details: Intrusion Detection &amp; Reconfiguration</vt:lpstr>
      <vt:lpstr>Intrusion Detection by IDS</vt:lpstr>
      <vt:lpstr>Details: Intrusion Detection &amp; Reconfiguration</vt:lpstr>
      <vt:lpstr>Intrusion Alert</vt:lpstr>
      <vt:lpstr>Details: Intrusion Detection &amp; Reconfiguration</vt:lpstr>
      <vt:lpstr>Isolation of Intruded Machine</vt:lpstr>
      <vt:lpstr>Alternative: Manual Isolation</vt:lpstr>
      <vt:lpstr>Alternative: Manual (De-)Isolation</vt:lpstr>
      <vt:lpstr>Use Case 2: Conclusions</vt:lpstr>
      <vt:lpstr>Details: Intrusion Detection &amp; Reconfiguration</vt:lpstr>
      <vt:lpstr>Details: Intrusion Detection &amp; Reconfiguration</vt:lpstr>
      <vt:lpstr>Alternative: Manual Isolation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2019-06-17T07:05:47Z</dcterms:created>
  <dcterms:modified xsi:type="dcterms:W3CDTF">2020-03-13T09:11:33Z</dcterms:modified>
</cp:coreProperties>
</file>